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5761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826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067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559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143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38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82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797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79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65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20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ABD24-AA04-4F9C-851A-CB2587B45BD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A9D76-E8C2-43E8-B4DB-235194F635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500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Lexicon Enhanced Chinese Sequence Labelling Using BERT Adapter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en-US" altLang="zh-TW" dirty="0" smtClean="0"/>
              <a:t>Wei Liu</a:t>
            </a:r>
            <a:r>
              <a:rPr lang="zh-TW" altLang="en-US" dirty="0" smtClean="0"/>
              <a:t> 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Xiyan</a:t>
            </a:r>
            <a:r>
              <a:rPr lang="en-US" altLang="zh-TW" dirty="0" smtClean="0"/>
              <a:t> Fu , Yue Zhang , </a:t>
            </a:r>
            <a:r>
              <a:rPr lang="en-US" altLang="zh-TW" dirty="0" err="1" smtClean="0"/>
              <a:t>Wenming</a:t>
            </a:r>
            <a:r>
              <a:rPr lang="en-US" altLang="zh-TW" dirty="0" smtClean="0"/>
              <a:t> Xiao</a:t>
            </a:r>
          </a:p>
          <a:p>
            <a:pPr algn="r"/>
            <a:r>
              <a:rPr lang="en-US" altLang="zh-TW" dirty="0" smtClean="0"/>
              <a:t>DAMO Academy, Alibaba Group, China</a:t>
            </a:r>
          </a:p>
          <a:p>
            <a:pPr algn="r"/>
            <a:r>
              <a:rPr lang="en-US" altLang="zh-TW" dirty="0" smtClean="0"/>
              <a:t>College of Computer Science, </a:t>
            </a:r>
            <a:r>
              <a:rPr lang="en-US" altLang="zh-TW" dirty="0" err="1" smtClean="0"/>
              <a:t>Nankai</a:t>
            </a:r>
            <a:r>
              <a:rPr lang="en-US" altLang="zh-TW" dirty="0" smtClean="0"/>
              <a:t> University, China</a:t>
            </a:r>
          </a:p>
          <a:p>
            <a:pPr algn="r"/>
            <a:r>
              <a:rPr lang="en-US" altLang="zh-TW" dirty="0" smtClean="0"/>
              <a:t>School of Engineering, Westlake University, China</a:t>
            </a:r>
          </a:p>
          <a:p>
            <a:pPr algn="r"/>
            <a:r>
              <a:rPr lang="en-US" altLang="zh-TW" dirty="0" smtClean="0"/>
              <a:t>Institute of Advanced Technology, Westlake Institute for Advanced Study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21359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Method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b="1" dirty="0" smtClean="0"/>
                  <a:t>Lexicon Enhanced BERT</a:t>
                </a:r>
              </a:p>
              <a:p>
                <a:r>
                  <a:rPr lang="en-US" altLang="zh-TW" dirty="0"/>
                  <a:t>Given a Chinese sentence with n </a:t>
                </a:r>
                <a:r>
                  <a:rPr lang="en-US" altLang="zh-TW" dirty="0" smtClean="0"/>
                  <a:t>characters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altLang="zh-TW" dirty="0"/>
                  <a:t> =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dirty="0"/>
                  <a:t>, ...,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altLang="zh-TW" dirty="0" smtClean="0"/>
                  <a:t>},</a:t>
                </a:r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we </a:t>
                </a:r>
                <a:r>
                  <a:rPr lang="en-US" altLang="zh-TW" dirty="0"/>
                  <a:t>build the </a:t>
                </a:r>
                <a:r>
                  <a:rPr lang="en-US" altLang="zh-TW" dirty="0" smtClean="0"/>
                  <a:t>corresponding </a:t>
                </a:r>
                <a:r>
                  <a:rPr lang="en-US" altLang="zh-TW" dirty="0"/>
                  <a:t>character-words pair sequence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en-US" altLang="zh-TW" dirty="0"/>
                  <a:t> = </a:t>
                </a:r>
                <a:r>
                  <a:rPr lang="en-US" altLang="zh-TW" dirty="0" smtClean="0"/>
                  <a:t>{(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dirty="0" smtClean="0"/>
                  <a:t>,</a:t>
                </a: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𝑤𝑠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dirty="0" smtClean="0"/>
                  <a:t>),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𝑤𝑠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dirty="0" smtClean="0"/>
                  <a:t>),...,</a:t>
                </a:r>
                <a:r>
                  <a:rPr lang="en-US" altLang="zh-TW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altLang="zh-TW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𝑤𝑠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altLang="zh-TW" dirty="0" smtClean="0"/>
                  <a:t>)}. </a:t>
                </a:r>
              </a:p>
              <a:p>
                <a:r>
                  <a:rPr lang="en-US" altLang="zh-TW" dirty="0" smtClean="0"/>
                  <a:t>To </a:t>
                </a:r>
                <a:r>
                  <a:rPr lang="en-US" altLang="zh-TW" dirty="0"/>
                  <a:t>inject the lexicon information between the k-</a:t>
                </a:r>
                <a:r>
                  <a:rPr lang="en-US" altLang="zh-TW" dirty="0" err="1"/>
                  <a:t>th</a:t>
                </a:r>
                <a:r>
                  <a:rPr lang="en-US" altLang="zh-TW" dirty="0"/>
                  <a:t> and (k + 1)-</a:t>
                </a:r>
                <a:r>
                  <a:rPr lang="en-US" altLang="zh-TW" dirty="0" err="1"/>
                  <a:t>th</a:t>
                </a:r>
                <a:r>
                  <a:rPr lang="en-US" altLang="zh-TW" dirty="0"/>
                  <a:t> Transformer, we first get the output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altLang="zh-TW" dirty="0"/>
                  <a:t> = {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</m:oMath>
                </a14:m>
                <a:r>
                  <a:rPr lang="en-US" altLang="zh-TW" dirty="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</m:oMath>
                </a14:m>
                <a:r>
                  <a:rPr lang="en-US" altLang="zh-TW" dirty="0"/>
                  <a:t>, ...,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</m:oMath>
                </a14:m>
                <a:r>
                  <a:rPr lang="en-US" altLang="zh-TW" dirty="0" smtClean="0"/>
                  <a:t>} after </a:t>
                </a:r>
                <a:r>
                  <a:rPr lang="en-US" altLang="zh-TW" dirty="0"/>
                  <a:t>k successive Transformer </a:t>
                </a:r>
                <a:r>
                  <a:rPr lang="en-US" altLang="zh-TW" dirty="0" smtClean="0"/>
                  <a:t>layers</a:t>
                </a:r>
              </a:p>
              <a:p>
                <a:r>
                  <a:rPr lang="en-US" altLang="zh-TW" dirty="0"/>
                  <a:t>Then, each pair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</m:oMath>
                </a14:m>
                <a:r>
                  <a:rPr lang="en-US" altLang="zh-TW" dirty="0" smtClean="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𝑤𝑠</m:t>
                        </m:r>
                      </m:sup>
                    </m:sSubSup>
                  </m:oMath>
                </a14:m>
                <a:r>
                  <a:rPr lang="en-US" altLang="zh-TW" dirty="0" smtClean="0"/>
                  <a:t>) are passed </a:t>
                </a:r>
                <a:r>
                  <a:rPr lang="en-US" altLang="zh-TW" dirty="0"/>
                  <a:t>through the Lexicon Adapter which </a:t>
                </a:r>
                <a:r>
                  <a:rPr lang="en-US" altLang="zh-TW" dirty="0" smtClean="0"/>
                  <a:t>transforms </a:t>
                </a:r>
                <a:r>
                  <a:rPr lang="en-US" altLang="zh-TW" dirty="0"/>
                  <a:t>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</m:sSub>
                  </m:oMath>
                </a14:m>
                <a:r>
                  <a:rPr lang="en-US" altLang="zh-TW" dirty="0"/>
                  <a:t> pair into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Sup>
                          <m:sSubSup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bSup>
                      </m:e>
                    </m:acc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911" y="5983241"/>
            <a:ext cx="2600688" cy="65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146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Experiments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altLang="zh-TW" dirty="0" smtClean="0"/>
              <a:t>Datasets</a:t>
            </a:r>
          </a:p>
          <a:p>
            <a:r>
              <a:rPr lang="en-US" altLang="zh-TW" dirty="0"/>
              <a:t>We evaluate our method on ten datasets of three different sequence labeling tasks, including </a:t>
            </a:r>
            <a:r>
              <a:rPr lang="en-US" altLang="zh-TW" dirty="0" smtClean="0"/>
              <a:t>Chinese </a:t>
            </a:r>
            <a:r>
              <a:rPr lang="en-US" altLang="zh-TW" dirty="0"/>
              <a:t>NER, Chinese Word Segmentation, and </a:t>
            </a:r>
            <a:r>
              <a:rPr lang="en-US" altLang="zh-TW" dirty="0" smtClean="0"/>
              <a:t>Chinese </a:t>
            </a:r>
            <a:r>
              <a:rPr lang="en-US" altLang="zh-TW" dirty="0"/>
              <a:t>POS tagging.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6233" y="343070"/>
            <a:ext cx="5457575" cy="6514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094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Experiments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9615" y="2253201"/>
            <a:ext cx="3873731" cy="294221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3202"/>
            <a:ext cx="4283146" cy="285142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551" y="2253202"/>
            <a:ext cx="4108449" cy="294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236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Experiments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Model-level Fusion vs. BERT-level Fusion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4764"/>
            <a:ext cx="5361392" cy="214305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565" y="2712025"/>
            <a:ext cx="5531608" cy="346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666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Discussion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Adaptation at Different Layers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130" y="2405577"/>
            <a:ext cx="5172812" cy="3191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924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Chinese sequence labeling is more challenging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due to the lack of explicit word boundaries in Chinese sentences.</a:t>
            </a:r>
          </a:p>
          <a:p>
            <a:r>
              <a:rPr lang="en-US" altLang="zh-TW" dirty="0" smtClean="0"/>
              <a:t>There are two lines of recent work enhancing character-based neural Chinese sequence labeling</a:t>
            </a:r>
          </a:p>
          <a:p>
            <a:r>
              <a:rPr lang="en-US" altLang="zh-TW" dirty="0" smtClean="0"/>
              <a:t>The first considers integrating word information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into a character-based sequence encoder, so that</a:t>
            </a:r>
            <a:r>
              <a:rPr lang="zh-TW" altLang="en-US" dirty="0" smtClean="0"/>
              <a:t> </a:t>
            </a:r>
            <a:r>
              <a:rPr lang="en-US" altLang="zh-TW" dirty="0" smtClean="0"/>
              <a:t>word features can be explicitly modeled</a:t>
            </a:r>
          </a:p>
          <a:p>
            <a:r>
              <a:rPr lang="en-US" altLang="zh-TW" dirty="0" smtClean="0"/>
              <a:t>The second</a:t>
            </a:r>
            <a:r>
              <a:rPr lang="zh-TW" altLang="en-US" dirty="0" smtClean="0"/>
              <a:t> </a:t>
            </a:r>
            <a:r>
              <a:rPr lang="en-US" altLang="zh-TW" dirty="0" smtClean="0"/>
              <a:t>considers the integration of large-scale pre-trained</a:t>
            </a:r>
            <a:r>
              <a:rPr lang="zh-TW" altLang="en-US" dirty="0" smtClean="0"/>
              <a:t> </a:t>
            </a:r>
            <a:r>
              <a:rPr lang="en-US" altLang="zh-TW" dirty="0" smtClean="0"/>
              <a:t>contextualized </a:t>
            </a:r>
            <a:r>
              <a:rPr lang="en-US" altLang="zh-TW" dirty="0" err="1" smtClean="0"/>
              <a:t>embeddings</a:t>
            </a:r>
            <a:r>
              <a:rPr lang="en-US" altLang="zh-TW" dirty="0" smtClean="0"/>
              <a:t>, such as BERT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4461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759123"/>
            <a:ext cx="10515600" cy="4351338"/>
          </a:xfrm>
        </p:spPr>
        <p:txBody>
          <a:bodyPr/>
          <a:lstStyle/>
          <a:p>
            <a:r>
              <a:rPr lang="en-US" altLang="zh-TW" dirty="0"/>
              <a:t>Recent work considers the combination of lexicon features and BERT</a:t>
            </a:r>
            <a:endParaRPr lang="en-US" altLang="zh-TW" dirty="0" smtClean="0"/>
          </a:p>
          <a:p>
            <a:r>
              <a:rPr lang="en-US" altLang="zh-TW" dirty="0" smtClean="0"/>
              <a:t>The </a:t>
            </a:r>
            <a:r>
              <a:rPr lang="en-US" altLang="zh-TW" dirty="0" smtClean="0"/>
              <a:t>main idea is to integrate contextual</a:t>
            </a:r>
            <a:r>
              <a:rPr lang="zh-TW" altLang="en-US" dirty="0" smtClean="0"/>
              <a:t> </a:t>
            </a:r>
            <a:r>
              <a:rPr lang="en-US" altLang="zh-TW" dirty="0" smtClean="0"/>
              <a:t>representations from BERT and lexicon features</a:t>
            </a:r>
            <a:r>
              <a:rPr lang="zh-TW" altLang="en-US" dirty="0" smtClean="0"/>
              <a:t> </a:t>
            </a:r>
            <a:r>
              <a:rPr lang="en-US" altLang="zh-TW" dirty="0" smtClean="0"/>
              <a:t>into a neural sequence labeling model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153" y="3149844"/>
            <a:ext cx="3534268" cy="353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846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Inspired by the work about BERT Adapter, we propose Lexicon Enhanced</a:t>
            </a:r>
            <a:r>
              <a:rPr lang="zh-TW" altLang="en-US" dirty="0" smtClean="0"/>
              <a:t> </a:t>
            </a:r>
            <a:r>
              <a:rPr lang="en-US" altLang="zh-TW" dirty="0" smtClean="0"/>
              <a:t>BERT (LEBERT) to integrate lexicon information between Transformer layers of BERT directly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A lexicon adapter is designed to dynamically extract the most relevant matched words for each character using a char-to-word bilinear attention mechanism</a:t>
            </a:r>
            <a:endParaRPr lang="zh-TW" altLang="en-US" dirty="0"/>
          </a:p>
          <a:p>
            <a:pPr marL="0" indent="0">
              <a:buNone/>
            </a:pPr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426" y="4297680"/>
            <a:ext cx="2536510" cy="246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433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Method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83814"/>
            <a:ext cx="5028882" cy="435133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3665" y="1690688"/>
            <a:ext cx="613833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22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Method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b="1" dirty="0" smtClean="0"/>
                  <a:t>Char-Words Pair Sequence</a:t>
                </a:r>
              </a:p>
              <a:p>
                <a:r>
                  <a:rPr lang="en-US" altLang="zh-TW" dirty="0" smtClean="0"/>
                  <a:t>Given a Chinese Lexicon D and a Chinese sentence with n characters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altLang="zh-TW" dirty="0" smtClean="0"/>
                  <a:t> =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dirty="0" smtClean="0"/>
                  <a:t>, ...,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altLang="zh-TW" dirty="0" smtClean="0"/>
                  <a:t>}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708" y="3142622"/>
            <a:ext cx="4968238" cy="3715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812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Method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Lexicon Adapter</a:t>
            </a:r>
          </a:p>
          <a:p>
            <a:r>
              <a:rPr lang="en-US" altLang="zh-TW" dirty="0"/>
              <a:t>Each position in the sentence consists of two types of information, namely character-level and </a:t>
            </a:r>
            <a:r>
              <a:rPr lang="en-US" altLang="zh-TW" dirty="0" smtClean="0"/>
              <a:t>word-level </a:t>
            </a:r>
            <a:r>
              <a:rPr lang="en-US" altLang="zh-TW" dirty="0"/>
              <a:t>features.</a:t>
            </a:r>
            <a:endParaRPr lang="zh-TW" altLang="en-US" b="1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455" y="3345946"/>
            <a:ext cx="4563723" cy="351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885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Method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 smtClean="0"/>
                  <a:t>To align those two different representations, we apply a non-linear transformation for the word vectors:</a:t>
                </a:r>
              </a:p>
              <a:p>
                <a:endParaRPr lang="en-US" altLang="zh-TW" dirty="0"/>
              </a:p>
              <a:p>
                <a:r>
                  <a:rPr lang="en-US" altLang="zh-TW" dirty="0" smtClean="0"/>
                  <a:t>To pick </a:t>
                </a:r>
                <a:r>
                  <a:rPr lang="en-US" altLang="zh-TW" dirty="0"/>
                  <a:t>out the most relevant words from all </a:t>
                </a:r>
                <a:r>
                  <a:rPr lang="en-US" altLang="zh-TW" dirty="0" smtClean="0"/>
                  <a:t>matched words</a:t>
                </a:r>
                <a:r>
                  <a:rPr lang="en-US" altLang="zh-TW" dirty="0"/>
                  <a:t>, we introduce a character-to-word </a:t>
                </a:r>
                <a:r>
                  <a:rPr lang="en-US" altLang="zh-TW" dirty="0" smtClean="0"/>
                  <a:t>attention mechanism.</a:t>
                </a:r>
              </a:p>
              <a:p>
                <a:r>
                  <a:rPr lang="en-US" altLang="zh-TW" dirty="0"/>
                  <a:t>Specifically, we denote all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bSup>
                  </m:oMath>
                </a14:m>
                <a:r>
                  <a:rPr lang="en-US" altLang="zh-TW" dirty="0" smtClean="0"/>
                  <a:t> assigned </a:t>
                </a:r>
                <a:r>
                  <a:rPr lang="en-US" altLang="zh-TW" dirty="0"/>
                  <a:t>to </a:t>
                </a:r>
                <a:r>
                  <a:rPr lang="en-US" altLang="zh-TW" dirty="0" err="1" smtClean="0"/>
                  <a:t>i-th</a:t>
                </a:r>
                <a:r>
                  <a:rPr lang="en-US" altLang="zh-TW" dirty="0" smtClean="0"/>
                  <a:t> character </a:t>
                </a:r>
                <a:r>
                  <a:rPr lang="en-US" altLang="zh-TW" dirty="0"/>
                  <a:t>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dirty="0" smtClean="0"/>
                  <a:t> </a:t>
                </a:r>
                <a:r>
                  <a:rPr lang="en-US" altLang="zh-TW" dirty="0"/>
                  <a:t>=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bSup>
                  </m:oMath>
                </a14:m>
                <a:r>
                  <a:rPr lang="en-US" altLang="zh-TW" dirty="0" smtClean="0"/>
                  <a:t> , </a:t>
                </a:r>
                <a:r>
                  <a:rPr lang="en-US" altLang="zh-TW" dirty="0"/>
                  <a:t>...,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bSup>
                  </m:oMath>
                </a14:m>
                <a:r>
                  <a:rPr lang="en-US" altLang="zh-TW" dirty="0" smtClean="0"/>
                  <a:t>)</a:t>
                </a:r>
              </a:p>
              <a:p>
                <a:r>
                  <a:rPr lang="en-US" altLang="zh-TW" dirty="0"/>
                  <a:t> The relevance of each word can be </a:t>
                </a:r>
                <a:r>
                  <a:rPr lang="en-US" altLang="zh-TW" dirty="0" smtClean="0"/>
                  <a:t>calculated </a:t>
                </a:r>
                <a:r>
                  <a:rPr lang="en-US" altLang="zh-TW" dirty="0"/>
                  <a:t>as:</a:t>
                </a:r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838" y="2555159"/>
            <a:ext cx="5182323" cy="73352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837" y="5595857"/>
            <a:ext cx="3781953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490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Method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</a:t>
            </a:r>
            <a:r>
              <a:rPr lang="en-US" altLang="zh-TW" dirty="0"/>
              <a:t>can get the weighted </a:t>
            </a:r>
            <a:r>
              <a:rPr lang="en-US" altLang="zh-TW" dirty="0" smtClean="0"/>
              <a:t>sum of </a:t>
            </a:r>
            <a:r>
              <a:rPr lang="en-US" altLang="zh-TW" dirty="0"/>
              <a:t>all words by</a:t>
            </a:r>
            <a:r>
              <a:rPr lang="en-US" altLang="zh-TW" dirty="0" smtClean="0"/>
              <a:t>: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/>
              <a:t>Finally, the weighted lexicon information is </a:t>
            </a:r>
            <a:r>
              <a:rPr lang="en-US" altLang="zh-TW" dirty="0" smtClean="0"/>
              <a:t>injected </a:t>
            </a:r>
            <a:r>
              <a:rPr lang="en-US" altLang="zh-TW" dirty="0"/>
              <a:t>into the character vector by: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735" y="2250500"/>
            <a:ext cx="2362530" cy="120984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235" y="4161336"/>
            <a:ext cx="2181529" cy="65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728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</TotalTime>
  <Words>358</Words>
  <Application>Microsoft Office PowerPoint</Application>
  <PresentationFormat>寬螢幕</PresentationFormat>
  <Paragraphs>48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0" baseType="lpstr">
      <vt:lpstr>新細明體</vt:lpstr>
      <vt:lpstr>Arial</vt:lpstr>
      <vt:lpstr>Calibri</vt:lpstr>
      <vt:lpstr>Calibri Light</vt:lpstr>
      <vt:lpstr>Cambria Math</vt:lpstr>
      <vt:lpstr>Office 佈景主題</vt:lpstr>
      <vt:lpstr>Lexicon Enhanced Chinese Sequence Labelling Using BERT Adapter</vt:lpstr>
      <vt:lpstr>Introduction</vt:lpstr>
      <vt:lpstr>Introduction</vt:lpstr>
      <vt:lpstr>Introduction</vt:lpstr>
      <vt:lpstr>Method</vt:lpstr>
      <vt:lpstr>Method</vt:lpstr>
      <vt:lpstr>Method</vt:lpstr>
      <vt:lpstr>Method</vt:lpstr>
      <vt:lpstr>Method</vt:lpstr>
      <vt:lpstr>Method</vt:lpstr>
      <vt:lpstr>Experiments</vt:lpstr>
      <vt:lpstr>Experiments</vt:lpstr>
      <vt:lpstr>Experiments</vt:lpstr>
      <vt:lpstr>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Lexicon Enhanced Chinese Sequence Labelling Using BERT Adapter</dc:title>
  <dc:creator>徐子杰</dc:creator>
  <cp:lastModifiedBy>徐子杰</cp:lastModifiedBy>
  <cp:revision>24</cp:revision>
  <dcterms:created xsi:type="dcterms:W3CDTF">2021-08-22T07:31:13Z</dcterms:created>
  <dcterms:modified xsi:type="dcterms:W3CDTF">2021-08-28T07:51:21Z</dcterms:modified>
</cp:coreProperties>
</file>